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59" r:id="rId2"/>
    <p:sldId id="263" r:id="rId3"/>
    <p:sldId id="262" r:id="rId4"/>
    <p:sldId id="260" r:id="rId5"/>
    <p:sldId id="261" r:id="rId6"/>
  </p:sldIdLst>
  <p:sldSz cx="10287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368" y="40"/>
      </p:cViewPr>
      <p:guideLst>
        <p:guide orient="horz" pos="3240"/>
        <p:guide pos="32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 algn="ctr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algn="ctr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9525" tIns="129525" rIns="129525" bIns="1295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387350"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  <a:defRPr sz="2500">
                <a:solidFill>
                  <a:schemeClr val="dk2"/>
                </a:solidFill>
              </a:defRPr>
            </a:lvl1pPr>
            <a:lvl2pPr marL="914400" lvl="1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2pPr>
            <a:lvl3pPr marL="1371600" lvl="2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3pPr>
            <a:lvl4pPr marL="1828800" lvl="3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4pPr>
            <a:lvl5pPr marL="2286000" lvl="4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5pPr>
            <a:lvl6pPr marL="2743200" lvl="5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6pPr>
            <a:lvl7pPr marL="3200400" lvl="6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7pPr>
            <a:lvl8pPr marL="3657600" lvl="7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8pPr>
            <a:lvl9pPr marL="4114800" lvl="8" indent="-355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r">
              <a:buNone/>
              <a:defRPr sz="1400">
                <a:solidFill>
                  <a:schemeClr val="dk2"/>
                </a:solidFill>
              </a:defRPr>
            </a:lvl1pPr>
            <a:lvl2pPr lvl="1" algn="r">
              <a:buNone/>
              <a:defRPr sz="1400">
                <a:solidFill>
                  <a:schemeClr val="dk2"/>
                </a:solidFill>
              </a:defRPr>
            </a:lvl2pPr>
            <a:lvl3pPr lvl="2" algn="r">
              <a:buNone/>
              <a:defRPr sz="1400">
                <a:solidFill>
                  <a:schemeClr val="dk2"/>
                </a:solidFill>
              </a:defRPr>
            </a:lvl3pPr>
            <a:lvl4pPr lvl="3" algn="r">
              <a:buNone/>
              <a:defRPr sz="1400">
                <a:solidFill>
                  <a:schemeClr val="dk2"/>
                </a:solidFill>
              </a:defRPr>
            </a:lvl4pPr>
            <a:lvl5pPr lvl="4" algn="r">
              <a:buNone/>
              <a:defRPr sz="1400">
                <a:solidFill>
                  <a:schemeClr val="dk2"/>
                </a:solidFill>
              </a:defRPr>
            </a:lvl5pPr>
            <a:lvl6pPr lvl="5" algn="r">
              <a:buNone/>
              <a:defRPr sz="1400">
                <a:solidFill>
                  <a:schemeClr val="dk2"/>
                </a:solidFill>
              </a:defRPr>
            </a:lvl6pPr>
            <a:lvl7pPr lvl="6" algn="r">
              <a:buNone/>
              <a:defRPr sz="1400">
                <a:solidFill>
                  <a:schemeClr val="dk2"/>
                </a:solidFill>
              </a:defRPr>
            </a:lvl7pPr>
            <a:lvl8pPr lvl="7" algn="r">
              <a:buNone/>
              <a:defRPr sz="1400">
                <a:solidFill>
                  <a:schemeClr val="dk2"/>
                </a:solidFill>
              </a:defRPr>
            </a:lvl8pPr>
            <a:lvl9pPr lvl="8" algn="r">
              <a:buNone/>
              <a:defRPr sz="14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5400000">
            <a:off x="1879598" y="118533"/>
            <a:ext cx="914400" cy="4893735"/>
          </a:xfrm>
          <a:prstGeom prst="rect">
            <a:avLst/>
          </a:prstGeom>
          <a:solidFill>
            <a:srgbClr val="F8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465" y="9072978"/>
            <a:ext cx="1010604" cy="70742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86812" y="772925"/>
            <a:ext cx="8113377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800" b="1" cap="all" dirty="0"/>
              <a:t>Rebuilding</a:t>
            </a:r>
            <a:r>
              <a:rPr lang="en-US" sz="6000" b="1" cap="all" dirty="0"/>
              <a:t> </a:t>
            </a:r>
            <a:endParaRPr lang="en-US" sz="6000" b="1" cap="all" dirty="0" smtClean="0"/>
          </a:p>
          <a:p>
            <a:r>
              <a:rPr lang="en-US" sz="6000" b="1" cap="all" dirty="0" smtClean="0"/>
              <a:t>Ukraine </a:t>
            </a:r>
            <a:r>
              <a:rPr lang="en-US" sz="6000" b="1" cap="all" dirty="0"/>
              <a:t>together</a:t>
            </a:r>
            <a:endParaRPr lang="en-GB" sz="8800" b="1" cap="all" dirty="0">
              <a:solidFill>
                <a:schemeClr val="tx1">
                  <a:lumMod val="75000"/>
                  <a:lumOff val="25000"/>
                </a:schemeClr>
              </a:solidFill>
              <a:latin typeface="EC Square Sans Cond Pro" panose="020B05060400000200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14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465" y="9072978"/>
            <a:ext cx="1010604" cy="70742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86812" y="772925"/>
            <a:ext cx="811337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z-Cyrl-AZ" sz="7200" b="1" cap="all" dirty="0"/>
              <a:t>Відбудовуємо Україну разом </a:t>
            </a:r>
            <a:endParaRPr lang="en-GB" sz="7200" b="1" cap="all" dirty="0">
              <a:solidFill>
                <a:schemeClr val="tx1">
                  <a:lumMod val="75000"/>
                  <a:lumOff val="25000"/>
                </a:schemeClr>
              </a:solidFill>
              <a:latin typeface="EC Square Sans Cond Pro" panose="020B05060400000200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43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5400000">
            <a:off x="-2666158" y="3853500"/>
            <a:ext cx="5780723" cy="668543"/>
          </a:xfrm>
          <a:prstGeom prst="rect">
            <a:avLst/>
          </a:prstGeom>
          <a:solidFill>
            <a:srgbClr val="F8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465" y="9072978"/>
            <a:ext cx="1010604" cy="7074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67446" y="5837683"/>
            <a:ext cx="8025699" cy="134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000" dirty="0">
                <a:latin typeface="EC Square Sans Cond Pro Medium" panose="020B0606000000020004" pitchFamily="34" charset="0"/>
                <a:ea typeface="Verdana" panose="020B0604030504040204" pitchFamily="34" charset="0"/>
              </a:rPr>
              <a:t>Ursula von der </a:t>
            </a:r>
            <a:r>
              <a:rPr lang="en-US" sz="4000" dirty="0" err="1">
                <a:latin typeface="EC Square Sans Cond Pro Medium" panose="020B0606000000020004" pitchFamily="34" charset="0"/>
                <a:ea typeface="Verdana" panose="020B0604030504040204" pitchFamily="34" charset="0"/>
              </a:rPr>
              <a:t>Leyen</a:t>
            </a:r>
            <a:r>
              <a:rPr lang="en-US" sz="4000" dirty="0" smtClean="0">
                <a:latin typeface="EC Square Sans Cond Pro Medium" panose="020B0606000000020004" pitchFamily="34" charset="0"/>
                <a:ea typeface="Verdana" panose="020B0604030504040204" pitchFamily="34" charset="0"/>
              </a:rPr>
              <a:t>,</a:t>
            </a:r>
          </a:p>
          <a:p>
            <a:pPr>
              <a:lnSpc>
                <a:spcPct val="107000"/>
              </a:lnSpc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EC Square Sans Pro Light" panose="020B0506000000020004" pitchFamily="34" charset="0"/>
                <a:ea typeface="Verdana" panose="020B0604030504040204" pitchFamily="34" charset="0"/>
              </a:rPr>
              <a:t>President of the European Commission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867446" y="1221658"/>
            <a:ext cx="87337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 smtClean="0"/>
              <a:t>“Together </a:t>
            </a:r>
            <a:r>
              <a:rPr lang="en-US" sz="4000" i="1" dirty="0"/>
              <a:t>with partners in Ukraine, we will launch a capacity building </a:t>
            </a:r>
            <a:r>
              <a:rPr lang="en-US" sz="4000" i="1" dirty="0" err="1"/>
              <a:t>programme</a:t>
            </a:r>
            <a:r>
              <a:rPr lang="en-US" sz="4000" i="1" dirty="0"/>
              <a:t> for Ukrainian municipalities. To share knowledge for rebuilding smartly</a:t>
            </a:r>
            <a:r>
              <a:rPr lang="en-US" sz="4000" i="1" dirty="0" smtClean="0"/>
              <a:t>.”</a:t>
            </a:r>
            <a:endParaRPr lang="en-GB" sz="6000" i="1" dirty="0">
              <a:solidFill>
                <a:schemeClr val="tx1">
                  <a:lumMod val="75000"/>
                  <a:lumOff val="25000"/>
                </a:schemeClr>
              </a:solidFill>
              <a:latin typeface="EC Square Sans Cond Pro" panose="020B05060400000200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13179" y="8134118"/>
            <a:ext cx="4538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>
                <a:latin typeface="EC Square Sans Pro Light" panose="020B0506000000020004" pitchFamily="34" charset="0"/>
                <a:ea typeface="Verdana" panose="020B0604030504040204" pitchFamily="34" charset="0"/>
              </a:rPr>
              <a:t>#</a:t>
            </a:r>
            <a:r>
              <a:rPr lang="fr-FR" sz="3600" dirty="0" err="1">
                <a:latin typeface="EC Square Sans Pro Light" panose="020B0506000000020004" pitchFamily="34" charset="0"/>
                <a:ea typeface="Verdana" panose="020B0604030504040204" pitchFamily="34" charset="0"/>
              </a:rPr>
              <a:t>NewEuropeanBauhaus</a:t>
            </a:r>
            <a:endParaRPr lang="fr-FR" sz="3600" dirty="0">
              <a:latin typeface="EC Square Sans Pro Light" panose="020B05060000000200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22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5400000">
            <a:off x="-2666158" y="3853500"/>
            <a:ext cx="5780723" cy="668543"/>
          </a:xfrm>
          <a:prstGeom prst="rect">
            <a:avLst/>
          </a:prstGeom>
          <a:solidFill>
            <a:srgbClr val="F8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465" y="9072978"/>
            <a:ext cx="1010604" cy="7074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67446" y="5837683"/>
            <a:ext cx="8025699" cy="134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000" dirty="0">
                <a:latin typeface="EC Square Sans Cond Pro Medium" panose="020B0606000000020004" pitchFamily="34" charset="0"/>
                <a:ea typeface="Verdana" panose="020B0604030504040204" pitchFamily="34" charset="0"/>
              </a:rPr>
              <a:t>Ursula von der </a:t>
            </a:r>
            <a:r>
              <a:rPr lang="en-US" sz="4000" dirty="0" err="1">
                <a:latin typeface="EC Square Sans Cond Pro Medium" panose="020B0606000000020004" pitchFamily="34" charset="0"/>
                <a:ea typeface="Verdana" panose="020B0604030504040204" pitchFamily="34" charset="0"/>
              </a:rPr>
              <a:t>Leyen</a:t>
            </a:r>
            <a:r>
              <a:rPr lang="en-US" sz="4000" dirty="0" smtClean="0">
                <a:latin typeface="EC Square Sans Cond Pro Medium" panose="020B0606000000020004" pitchFamily="34" charset="0"/>
                <a:ea typeface="Verdana" panose="020B0604030504040204" pitchFamily="34" charset="0"/>
              </a:rPr>
              <a:t>,</a:t>
            </a:r>
          </a:p>
          <a:p>
            <a:pPr>
              <a:lnSpc>
                <a:spcPct val="107000"/>
              </a:lnSpc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EC Square Sans Pro Light" panose="020B0506000000020004" pitchFamily="34" charset="0"/>
                <a:ea typeface="Verdana" panose="020B0604030504040204" pitchFamily="34" charset="0"/>
              </a:rPr>
              <a:t>President of the European Commission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867446" y="1221658"/>
            <a:ext cx="87337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/>
              <a:t>“Together with partners in Ukraine, we will launch a capacity building </a:t>
            </a:r>
            <a:r>
              <a:rPr lang="en-US" sz="4000" i="1" dirty="0" err="1"/>
              <a:t>programme</a:t>
            </a:r>
            <a:r>
              <a:rPr lang="en-US" sz="4000" i="1" dirty="0"/>
              <a:t> for Ukrainian municipalities. To share knowledge for rebuilding smartly. ”</a:t>
            </a:r>
            <a:endParaRPr lang="en-GB" sz="6000" i="1" dirty="0">
              <a:solidFill>
                <a:schemeClr val="tx1">
                  <a:lumMod val="75000"/>
                  <a:lumOff val="25000"/>
                </a:schemeClr>
              </a:solidFill>
              <a:latin typeface="EC Square Sans Cond Pro" panose="020B05060400000200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13179" y="8134118"/>
            <a:ext cx="4538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>
                <a:latin typeface="EC Square Sans Pro Light" panose="020B0506000000020004" pitchFamily="34" charset="0"/>
                <a:ea typeface="Verdana" panose="020B0604030504040204" pitchFamily="34" charset="0"/>
              </a:rPr>
              <a:t>#</a:t>
            </a:r>
            <a:r>
              <a:rPr lang="fr-FR" sz="3600" dirty="0" err="1">
                <a:latin typeface="EC Square Sans Pro Light" panose="020B0506000000020004" pitchFamily="34" charset="0"/>
                <a:ea typeface="Verdana" panose="020B0604030504040204" pitchFamily="34" charset="0"/>
              </a:rPr>
              <a:t>NewEuropeanBauhaus</a:t>
            </a:r>
            <a:endParaRPr lang="fr-FR" sz="3600" dirty="0">
              <a:latin typeface="EC Square Sans Pro Light" panose="020B05060000000200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62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5400000">
            <a:off x="-2666158" y="3853500"/>
            <a:ext cx="5780723" cy="668543"/>
          </a:xfrm>
          <a:prstGeom prst="rect">
            <a:avLst/>
          </a:prstGeom>
          <a:solidFill>
            <a:srgbClr val="F8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465" y="9072978"/>
            <a:ext cx="1010604" cy="70742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67446" y="5837683"/>
            <a:ext cx="8025699" cy="134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4000" dirty="0">
                <a:latin typeface="EC Square Sans Cond Pro Medium" panose="020B0606000000020004" pitchFamily="34" charset="0"/>
                <a:ea typeface="Verdana" panose="020B0604030504040204" pitchFamily="34" charset="0"/>
              </a:rPr>
              <a:t>Ursula von der </a:t>
            </a:r>
            <a:r>
              <a:rPr lang="en-US" sz="4000" dirty="0" err="1">
                <a:latin typeface="EC Square Sans Cond Pro Medium" panose="020B0606000000020004" pitchFamily="34" charset="0"/>
                <a:ea typeface="Verdana" panose="020B0604030504040204" pitchFamily="34" charset="0"/>
              </a:rPr>
              <a:t>Leyen</a:t>
            </a:r>
            <a:r>
              <a:rPr lang="en-US" sz="4000" dirty="0" smtClean="0">
                <a:latin typeface="EC Square Sans Cond Pro Medium" panose="020B0606000000020004" pitchFamily="34" charset="0"/>
                <a:ea typeface="Verdana" panose="020B0604030504040204" pitchFamily="34" charset="0"/>
              </a:rPr>
              <a:t>,</a:t>
            </a:r>
          </a:p>
          <a:p>
            <a:pPr>
              <a:lnSpc>
                <a:spcPct val="107000"/>
              </a:lnSpc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EC Square Sans Pro Light" panose="020B0506000000020004" pitchFamily="34" charset="0"/>
                <a:ea typeface="Verdana" panose="020B0604030504040204" pitchFamily="34" charset="0"/>
              </a:rPr>
              <a:t>President of the European Commission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867446" y="1221658"/>
            <a:ext cx="873375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i="1" dirty="0"/>
              <a:t>“ Our network, </a:t>
            </a:r>
            <a:r>
              <a:rPr lang="en-US" sz="4000" i="1" dirty="0" err="1"/>
              <a:t>Eurocities</a:t>
            </a:r>
            <a:r>
              <a:rPr lang="en-US" sz="4000" i="1" dirty="0"/>
              <a:t>, has already launched a project on the sustainable rebuilding of cities in Ukraine. Urban planners, engineers and architects are fully on board. </a:t>
            </a:r>
            <a:r>
              <a:rPr lang="en-US" sz="4000" i="1" dirty="0" smtClean="0"/>
              <a:t/>
            </a:r>
            <a:br>
              <a:rPr lang="en-US" sz="4000" i="1" dirty="0" smtClean="0"/>
            </a:br>
            <a:r>
              <a:rPr lang="en-US" sz="4000" i="1" dirty="0" smtClean="0"/>
              <a:t>And </a:t>
            </a:r>
            <a:r>
              <a:rPr lang="en-US" sz="4000" i="1" dirty="0"/>
              <a:t>the New European Bauhaus concept can inspire them.”</a:t>
            </a:r>
            <a:endParaRPr lang="en-GB" sz="4000" i="1" dirty="0">
              <a:solidFill>
                <a:schemeClr val="tx1">
                  <a:lumMod val="75000"/>
                  <a:lumOff val="25000"/>
                </a:schemeClr>
              </a:solidFill>
              <a:latin typeface="EC Square Sans Cond Pro" panose="020B0506040000020004" pitchFamily="34" charset="0"/>
              <a:ea typeface="Verdan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13179" y="8134118"/>
            <a:ext cx="4538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>
                <a:latin typeface="EC Square Sans Pro Light" panose="020B0506000000020004" pitchFamily="34" charset="0"/>
                <a:ea typeface="Verdana" panose="020B0604030504040204" pitchFamily="34" charset="0"/>
              </a:rPr>
              <a:t>#</a:t>
            </a:r>
            <a:r>
              <a:rPr lang="fr-FR" sz="3600" dirty="0" err="1">
                <a:latin typeface="EC Square Sans Pro Light" panose="020B0506000000020004" pitchFamily="34" charset="0"/>
                <a:ea typeface="Verdana" panose="020B0604030504040204" pitchFamily="34" charset="0"/>
              </a:rPr>
              <a:t>NewEuropeanBauhaus</a:t>
            </a:r>
            <a:endParaRPr lang="fr-FR" sz="3600" dirty="0">
              <a:latin typeface="EC Square Sans Pro Light" panose="020B05060000000200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92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137</Words>
  <Application>Microsoft Office PowerPoint</Application>
  <PresentationFormat>Custom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EC Square Sans Cond Pro</vt:lpstr>
      <vt:lpstr>EC Square Sans Cond Pro Medium</vt:lpstr>
      <vt:lpstr>EC Square Sans Pro Light</vt:lpstr>
      <vt:lpstr>Verdana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MANTZANA Kassiani (JRC);Christine.DELL'OSSO@ec.europa.eu</dc:creator>
  <cp:lastModifiedBy>DELL'OSSO Christine (JRC)</cp:lastModifiedBy>
  <cp:revision>19</cp:revision>
  <dcterms:modified xsi:type="dcterms:W3CDTF">2023-02-02T09:30:40Z</dcterms:modified>
</cp:coreProperties>
</file>